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9" r:id="rId4"/>
    <p:sldId id="315" r:id="rId5"/>
    <p:sldId id="289" r:id="rId6"/>
    <p:sldId id="322" r:id="rId7"/>
    <p:sldId id="277" r:id="rId8"/>
    <p:sldId id="278" r:id="rId9"/>
    <p:sldId id="276" r:id="rId10"/>
    <p:sldId id="257" r:id="rId11"/>
    <p:sldId id="259" r:id="rId12"/>
    <p:sldId id="258" r:id="rId13"/>
    <p:sldId id="261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6" userDrawn="1">
          <p15:clr>
            <a:srgbClr val="A4A3A4"/>
          </p15:clr>
        </p15:guide>
        <p15:guide id="2" pos="3816" userDrawn="1">
          <p15:clr>
            <a:srgbClr val="A4A3A4"/>
          </p15:clr>
        </p15:guide>
        <p15:guide id="3" pos="7416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443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328"/>
      </p:cViewPr>
      <p:guideLst>
        <p:guide orient="horz" pos="696"/>
        <p:guide pos="3816"/>
        <p:guide pos="74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User\Desktop\&#1052;&#1086;&#1085;&#1080;&#1090;&#1086;&#1088;&#1080;&#1085;&#1075;%20&#1076;&#1077;&#1103;&#1090;&#1077;&#1083;&#1100;&#1085;&#1086;&#1089;&#1090;&#1080;%20&#1053;&#1055;&#1056;%20&#1087;&#1086;&#1095;&#1080;&#1097;&#1077;&#1085;&#1085;&#1099;&#1081;_&#1089;%20&#1054;&#1050;%20&#1076;&#1083;&#1103;%20&#1092;&#1086;&#1088;&#1091;&#1084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User\Desktop\&#1052;&#1086;&#1085;&#1080;&#1090;&#1086;&#1088;&#1080;&#1085;&#1075;%20&#1076;&#1077;&#1103;&#1090;&#1077;&#1083;&#1100;&#1085;&#1086;&#1089;&#1090;&#1080;%20&#1053;&#1055;&#1056;%20&#1087;&#1086;&#1095;&#1080;&#1097;&#1077;&#1085;&#1085;&#1099;&#1081;_&#1089;%20&#1054;&#1050;%20&#1076;&#1083;&#1103;%20&#1092;&#1086;&#1088;&#1091;&#1084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&#1043;&#1072;&#1074;&#1088;&#1080;&#1080;&#1083;%20&#1040;.%20&#1040;&#1075;&#1072;&#1088;&#1082;&#1086;&#1074;\AppData\Local\Microsoft\Windows\INetCache\Content.Outlook\6HACM79W\&#1057;&#1090;&#1072;&#1090;&#1080;&#1089;&#1090;&#1080;&#1082;&#1072;%20&#1087;&#1086;&#1089;&#1077;&#1097;&#1077;&#1085;&#1080;&#1081;%20&#1087;&#1086;&#1084;&#1077;&#1089;&#1103;&#1095;&#1085;&#1086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Виртуальная</a:t>
            </a:r>
            <a:r>
              <a:rPr lang="ru-RU" sz="1400" baseline="0" dirty="0"/>
              <a:t> посещаемость студентов</a:t>
            </a:r>
            <a:r>
              <a:rPr lang="en-US" sz="1400" baseline="0" dirty="0"/>
              <a:t> ~ 77%</a:t>
            </a:r>
            <a:r>
              <a:rPr lang="ru-RU" sz="1700" baseline="0" dirty="0"/>
              <a:t> </a:t>
            </a:r>
            <a:endParaRPr lang="ru-RU" sz="1700" dirty="0"/>
          </a:p>
        </c:rich>
      </c:tx>
      <c:layout>
        <c:manualLayout>
          <c:xMode val="edge"/>
          <c:yMode val="edge"/>
          <c:x val="0.21592908812450695"/>
          <c:y val="3.93296615326490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0960674050452342E-2"/>
          <c:y val="3.0474485791370912E-2"/>
          <c:w val="0.88795185233153195"/>
          <c:h val="0.6954094341575783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Итог!$K$9:$R$9</c:f>
              <c:strCache>
                <c:ptCount val="8"/>
                <c:pt idx="0">
                  <c:v>Освоение онлайн-курсов</c:v>
                </c:pt>
                <c:pt idx="1">
                  <c:v>Участие в лекционных вебинарах</c:v>
                </c:pt>
                <c:pt idx="2">
                  <c:v>Прохождение тестов для самоконтроля</c:v>
                </c:pt>
                <c:pt idx="3">
                  <c:v>Выполнение контрольных заданий в ЭИОС</c:v>
                </c:pt>
                <c:pt idx="4">
                  <c:v>Выполнение домашних заданий в ЭИОС</c:v>
                </c:pt>
                <c:pt idx="5">
                  <c:v>Участие в практических занятиях онлайн</c:v>
                </c:pt>
                <c:pt idx="6">
                  <c:v>Выполнение учебных заданий в ЭИОС</c:v>
                </c:pt>
                <c:pt idx="7">
                  <c:v>Написание отчетов о выполнении лараторных работ </c:v>
                </c:pt>
              </c:strCache>
            </c:strRef>
          </c:cat>
          <c:val>
            <c:numRef>
              <c:f>Итог!$K$11:$R$11</c:f>
              <c:numCache>
                <c:formatCode>0.0%</c:formatCode>
                <c:ptCount val="8"/>
                <c:pt idx="0">
                  <c:v>9.2656547448575613E-2</c:v>
                </c:pt>
                <c:pt idx="1">
                  <c:v>0.16060187447003263</c:v>
                </c:pt>
                <c:pt idx="2">
                  <c:v>7.4545702140085462E-2</c:v>
                </c:pt>
                <c:pt idx="3">
                  <c:v>6.2625998865659241E-2</c:v>
                </c:pt>
                <c:pt idx="4">
                  <c:v>0.10120060423300033</c:v>
                </c:pt>
                <c:pt idx="5">
                  <c:v>9.0966969344721663E-2</c:v>
                </c:pt>
                <c:pt idx="6">
                  <c:v>0.14667040100630627</c:v>
                </c:pt>
                <c:pt idx="7">
                  <c:v>4.3539452034793938E-2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0E-6B4C-A0D9-03CBD918E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938987424"/>
        <c:axId val="1938989600"/>
      </c:barChart>
      <c:catAx>
        <c:axId val="193898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989600"/>
        <c:crosses val="autoZero"/>
        <c:auto val="1"/>
        <c:lblAlgn val="ctr"/>
        <c:lblOffset val="100"/>
        <c:noMultiLvlLbl val="0"/>
      </c:catAx>
      <c:valAx>
        <c:axId val="193898960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98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Проведено дистанционных</a:t>
            </a:r>
            <a:r>
              <a:rPr lang="ru-RU" sz="1400" baseline="0" dirty="0"/>
              <a:t> занятий </a:t>
            </a:r>
            <a:r>
              <a:rPr lang="en-US" sz="1400" baseline="0" dirty="0"/>
              <a:t>~</a:t>
            </a:r>
            <a:r>
              <a:rPr lang="ru-RU" sz="1400" baseline="0" dirty="0"/>
              <a:t> 83%</a:t>
            </a:r>
            <a:endParaRPr lang="ru-RU" sz="1400" dirty="0"/>
          </a:p>
        </c:rich>
      </c:tx>
      <c:layout>
        <c:manualLayout>
          <c:xMode val="edge"/>
          <c:yMode val="edge"/>
          <c:x val="0.1182252295595197"/>
          <c:y val="8.625165840888085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124807492710477"/>
          <c:y val="2.9761940943847803E-2"/>
          <c:w val="0.86296120980423796"/>
          <c:h val="0.70927592436599751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Итог!$Z$9:$AD$9</c:f>
              <c:strCache>
                <c:ptCount val="5"/>
                <c:pt idx="0">
                  <c:v>Проведение лекционных вебинаров</c:v>
                </c:pt>
                <c:pt idx="1">
                  <c:v>Проведение практических занятий онлайн</c:v>
                </c:pt>
                <c:pt idx="2">
                  <c:v>Сопровождение студентов в онлайн-курсах </c:v>
                </c:pt>
                <c:pt idx="3">
                  <c:v>Создание и публикация видеоматериалов </c:v>
                </c:pt>
                <c:pt idx="4">
                  <c:v>Проведение лабораторных с использованием симуляторов</c:v>
                </c:pt>
              </c:strCache>
            </c:strRef>
          </c:cat>
          <c:val>
            <c:numRef>
              <c:f>Итог!$Z$12:$AD$12</c:f>
              <c:numCache>
                <c:formatCode>0.0%</c:formatCode>
                <c:ptCount val="5"/>
                <c:pt idx="0">
                  <c:v>0.20789126396467258</c:v>
                </c:pt>
                <c:pt idx="1">
                  <c:v>0.30015832628848332</c:v>
                </c:pt>
                <c:pt idx="2">
                  <c:v>0.21301411133281936</c:v>
                </c:pt>
                <c:pt idx="3">
                  <c:v>3.3815093147994017E-2</c:v>
                </c:pt>
                <c:pt idx="4">
                  <c:v>7.7512284878824084E-2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48-2741-B864-BE3EC5CE8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938996128"/>
        <c:axId val="1938989056"/>
      </c:barChart>
      <c:catAx>
        <c:axId val="193899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989056"/>
        <c:crosses val="autoZero"/>
        <c:auto val="1"/>
        <c:lblAlgn val="ctr"/>
        <c:lblOffset val="100"/>
        <c:noMultiLvlLbl val="0"/>
      </c:catAx>
      <c:valAx>
        <c:axId val="193898905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996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Количество</a:t>
            </a:r>
            <a:r>
              <a:rPr lang="ru-RU" baseline="0" dirty="0"/>
              <a:t> обучающихся на онлайн-курсах в весеннем семестре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Плановый контингент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Кол-во студентов УрФУ на внешних курсах</c:v>
                </c:pt>
                <c:pt idx="1">
                  <c:v>Кол-во студентов УрФУ на внутренних курсах </c:v>
                </c:pt>
                <c:pt idx="2">
                  <c:v>Кол-во студентов других вузов на курсах УрФУ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2387</c:v>
                </c:pt>
                <c:pt idx="1">
                  <c:v>5007</c:v>
                </c:pt>
                <c:pt idx="2">
                  <c:v>1391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2F-4049-9AEA-08C02415FB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Дополнительный в период пандемии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Кол-во студентов УрФУ на внешних курсах</c:v>
                </c:pt>
                <c:pt idx="1">
                  <c:v>Кол-во студентов УрФУ на внутренних курсах </c:v>
                </c:pt>
                <c:pt idx="2">
                  <c:v>Кол-во студентов других вузов на курсах УрФУ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4025</c:v>
                </c:pt>
                <c:pt idx="1">
                  <c:v>1664</c:v>
                </c:pt>
                <c:pt idx="2">
                  <c:v>9488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2F-4049-9AEA-08C02415F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938992320"/>
        <c:axId val="1938990144"/>
      </c:barChart>
      <c:catAx>
        <c:axId val="193899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990144"/>
        <c:crosses val="autoZero"/>
        <c:auto val="1"/>
        <c:lblAlgn val="ctr"/>
        <c:lblOffset val="100"/>
        <c:noMultiLvlLbl val="0"/>
      </c:catAx>
      <c:valAx>
        <c:axId val="193899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992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49520380262636"/>
          <c:y val="0.14225958871754094"/>
          <c:w val="0.72986598439549921"/>
          <c:h val="0.1089471008966437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Лист1!$A$12</c:f>
              <c:strCache>
                <c:ptCount val="1"/>
                <c:pt idx="0">
                  <c:v>Статистика посещений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Лист1!$B$1:$I$1</c:f>
              <c:strCache>
                <c:ptCount val="8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</c:strCache>
            </c:strRef>
          </c:cat>
          <c:val>
            <c:numRef>
              <c:f>Лист1!$B$12:$I$12</c:f>
              <c:numCache>
                <c:formatCode>General</c:formatCode>
                <c:ptCount val="8"/>
                <c:pt idx="0">
                  <c:v>29545</c:v>
                </c:pt>
                <c:pt idx="1">
                  <c:v>32848</c:v>
                </c:pt>
                <c:pt idx="2">
                  <c:v>28921</c:v>
                </c:pt>
                <c:pt idx="3">
                  <c:v>22327</c:v>
                </c:pt>
                <c:pt idx="4">
                  <c:v>26596</c:v>
                </c:pt>
                <c:pt idx="5">
                  <c:v>37600</c:v>
                </c:pt>
                <c:pt idx="6">
                  <c:v>32599</c:v>
                </c:pt>
                <c:pt idx="7">
                  <c:v>33998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64-496C-AE3F-E0E68CD98AA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938995584"/>
        <c:axId val="1938985248"/>
      </c:barChart>
      <c:catAx>
        <c:axId val="193899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985248"/>
        <c:crosses val="autoZero"/>
        <c:auto val="1"/>
        <c:lblAlgn val="ctr"/>
        <c:lblOffset val="100"/>
        <c:noMultiLvlLbl val="0"/>
      </c:catAx>
      <c:valAx>
        <c:axId val="1938985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3899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0.18921</cdr:x>
      <cdr:y>0.26454</cdr:y>
    </cdr:from>
    <cdr:to>
      <cdr:x>0.20392</cdr:x>
      <cdr:y>0.278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25870" y="1414568"/>
          <a:ext cx="72000" cy="7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rgbClr val="00039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38" y="0"/>
            <a:ext cx="12200338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037230" y="1703276"/>
            <a:ext cx="8779870" cy="27468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 </a:t>
            </a:r>
          </a:p>
          <a:p>
            <a:pPr>
              <a:lnSpc>
                <a:spcPct val="100000"/>
              </a:lnSpc>
            </a:pPr>
            <a:r>
              <a:rPr lang="ru-RU" altLang="ru-RU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ПАНДЕМИИ И ПРАКТИКИ ЦИФРОВОГО РАЗВИТИЯ. ОПЫТ УРФУ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37230" y="4753987"/>
            <a:ext cx="579280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Кокшаров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Виктор Анатольевич</a:t>
            </a:r>
          </a:p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Ректор </a:t>
            </a:r>
            <a:r>
              <a:rPr lang="ru-RU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УрФУ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им. Б.Н. Ельцина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0" t="27061" r="2948" b="33918"/>
          <a:stretch/>
        </p:blipFill>
        <p:spPr>
          <a:xfrm>
            <a:off x="1037230" y="467643"/>
            <a:ext cx="3567631" cy="102358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486537" y="6519446"/>
            <a:ext cx="12105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29.09.2020</a:t>
            </a: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00" y="319559"/>
            <a:ext cx="2250972" cy="4344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flipV="1">
            <a:off x="925620" y="920165"/>
            <a:ext cx="10865327" cy="216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>
              <a:solidFill>
                <a:srgbClr val="E2044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8799" y="247843"/>
            <a:ext cx="8438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Arial Narrow" panose="020B0606020202030204" pitchFamily="34" charset="0"/>
              </a:rPr>
              <a:t>Социальная ответственность университета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2276" y="940935"/>
            <a:ext cx="57837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Ключевой приоритет университета: студенты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045194" y="1534450"/>
            <a:ext cx="70306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rgbClr val="ED145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25% фонда </a:t>
            </a:r>
            <a:r>
              <a:rPr lang="ru-RU" dirty="0"/>
              <a:t>материальной поддержки обучающихся перераспределено на поддержку против пандемии</a:t>
            </a:r>
          </a:p>
        </p:txBody>
      </p:sp>
      <p:sp>
        <p:nvSpPr>
          <p:cNvPr id="2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47200" y="6492890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3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095999" y="1230544"/>
            <a:ext cx="5694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Социальная поддержка обучающихся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127684" y="2186538"/>
            <a:ext cx="24397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Единовременная материальная помощь всем иностранным студентам бюджетной формы, оставшимся в России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683499" y="2101462"/>
            <a:ext cx="45085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Поддержка студентов, семей потерявших доход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673542" y="2738227"/>
            <a:ext cx="45085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Оплата коммунальных услуг для проживающих в общежитиях </a:t>
            </a:r>
            <a:r>
              <a:rPr lang="ru-RU" dirty="0" err="1"/>
              <a:t>УрФУ</a:t>
            </a:r>
            <a:r>
              <a:rPr lang="ru-RU" dirty="0"/>
              <a:t>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683499" y="3374992"/>
            <a:ext cx="45085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Оплата питания в столовых Комбината питания </a:t>
            </a:r>
            <a:r>
              <a:rPr lang="ru-RU" dirty="0" err="1"/>
              <a:t>УрФУ</a:t>
            </a:r>
            <a:r>
              <a:rPr lang="ru-RU" dirty="0"/>
              <a:t> для студентов в общежитиях</a:t>
            </a: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73"/>
          <a:stretch/>
        </p:blipFill>
        <p:spPr>
          <a:xfrm>
            <a:off x="8307403" y="4400481"/>
            <a:ext cx="3884598" cy="2456052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478637" y="1649787"/>
            <a:ext cx="41978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ED145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Десятки студентов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стали цифровыми ассистентами для преподавателей и </a:t>
            </a:r>
            <a:r>
              <a:rPr lang="ru-RU" dirty="0"/>
              <a:t>онлайн консультантами абитуриентов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/>
              <a:t>проведения приемной кампании 2020 года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58776" y="1257363"/>
            <a:ext cx="3297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Трудоустройство студентов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78637" y="3476069"/>
            <a:ext cx="44279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Компенсация платного тестирования на COVID-19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54219" y="3159529"/>
            <a:ext cx="3871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Сохранение здоровья студентов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78637" y="4155655"/>
            <a:ext cx="4233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УрФУ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приобрел </a:t>
            </a:r>
            <a:r>
              <a:rPr lang="ru-RU" b="1" dirty="0">
                <a:solidFill>
                  <a:srgbClr val="ED145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тыс. масок и 10,5 тыс. многоразовых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масок для всех первокурсников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074222" y="1534450"/>
            <a:ext cx="0" cy="2621205"/>
          </a:xfrm>
          <a:prstGeom prst="line">
            <a:avLst/>
          </a:prstGeom>
          <a:ln w="38100">
            <a:solidFill>
              <a:srgbClr val="ED14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Рисунок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114" y="4050549"/>
            <a:ext cx="4341487" cy="2439844"/>
          </a:xfrm>
          <a:prstGeom prst="rect">
            <a:avLst/>
          </a:prstGeom>
        </p:spPr>
      </p:pic>
      <p:cxnSp>
        <p:nvCxnSpPr>
          <p:cNvPr id="46" name="Прямая соединительная линия 45"/>
          <p:cNvCxnSpPr/>
          <p:nvPr/>
        </p:nvCxnSpPr>
        <p:spPr>
          <a:xfrm>
            <a:off x="7673542" y="2218258"/>
            <a:ext cx="0" cy="1580976"/>
          </a:xfrm>
          <a:prstGeom prst="line">
            <a:avLst/>
          </a:prstGeom>
          <a:ln w="38100">
            <a:solidFill>
              <a:srgbClr val="ED14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753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00" y="319559"/>
            <a:ext cx="2250972" cy="4344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flipV="1">
            <a:off x="925620" y="920165"/>
            <a:ext cx="10865327" cy="216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>
              <a:solidFill>
                <a:srgbClr val="E2044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8799" y="247843"/>
            <a:ext cx="8438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Arial Narrow" panose="020B0606020202030204" pitchFamily="34" charset="0"/>
              </a:rPr>
              <a:t>Финансы университета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2276" y="940935"/>
            <a:ext cx="11478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интернет </a:t>
            </a:r>
            <a:r>
              <a:rPr lang="ru-RU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эквайринга</a:t>
            </a:r>
            <a:r>
              <a:rPr lang="ru-RU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применение подходов </a:t>
            </a:r>
            <a:r>
              <a:rPr lang="ru-RU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финтеха</a:t>
            </a:r>
            <a:r>
              <a:rPr lang="ru-RU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0" algn="ctr"/>
            <a:r>
              <a:rPr lang="ru-RU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расчетов со студентами и родителями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96166" y="1962349"/>
            <a:ext cx="47055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/>
              <a:t>Для поддержки дистанционных форматов взаимодействия с обучающимися и их родителями стимулируются расчеты с университетом путем интернет-</a:t>
            </a:r>
            <a:r>
              <a:rPr lang="ru-RU" dirty="0" err="1"/>
              <a:t>эквайринга</a:t>
            </a:r>
            <a:r>
              <a:rPr lang="ru-RU" dirty="0"/>
              <a:t>, при этом </a:t>
            </a:r>
            <a:r>
              <a:rPr lang="ru-RU" b="1" dirty="0">
                <a:solidFill>
                  <a:srgbClr val="ED145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университет полностью взял на себя оплату комиссий банкам.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12641611" y="321379"/>
            <a:ext cx="998328" cy="494499"/>
          </a:xfrm>
          <a:prstGeom prst="rightArrow">
            <a:avLst/>
          </a:prstGeom>
          <a:solidFill>
            <a:srgbClr val="ED145B"/>
          </a:solidFill>
          <a:ln>
            <a:solidFill>
              <a:srgbClr val="ED14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2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47200" y="6492890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3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646938" y="1642604"/>
            <a:ext cx="2204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b="1" dirty="0"/>
              <a:t>Интернет </a:t>
            </a:r>
            <a:r>
              <a:rPr lang="ru-RU" b="1" dirty="0" err="1"/>
              <a:t>эквайринг</a:t>
            </a:r>
            <a:endParaRPr lang="ru-RU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334374" y="2179455"/>
            <a:ext cx="60960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Внедрение </a:t>
            </a:r>
            <a:r>
              <a:rPr lang="en-US" dirty="0"/>
              <a:t>QR </a:t>
            </a:r>
            <a:r>
              <a:rPr lang="ru-RU" dirty="0"/>
              <a:t>кодирования платежных документов, в том числе и электронных, позволяющие осуществлять платежи путем сканирования кодов смартфоном с мобильным приложением банка, например, Сбербанк-</a:t>
            </a:r>
            <a:r>
              <a:rPr lang="en-US" dirty="0"/>
              <a:t>online</a:t>
            </a:r>
            <a:r>
              <a:rPr lang="ru-RU" dirty="0"/>
              <a:t>.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334374" y="1632909"/>
            <a:ext cx="64565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Развитие технологий </a:t>
            </a:r>
            <a:r>
              <a:rPr lang="ru-RU" b="1" dirty="0" err="1"/>
              <a:t>финтеха</a:t>
            </a:r>
            <a:r>
              <a:rPr lang="ru-RU" b="1" dirty="0"/>
              <a:t> для взаимодействия со студентами и родителями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6167" y="3971973"/>
            <a:ext cx="47055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rgbClr val="ED145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</a:t>
            </a:r>
            <a:r>
              <a:rPr lang="en-US" b="1" dirty="0">
                <a:solidFill>
                  <a:srgbClr val="ED145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86</a:t>
            </a:r>
            <a:r>
              <a:rPr lang="ru-RU" b="1" dirty="0">
                <a:solidFill>
                  <a:srgbClr val="ED145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платежей осуществляется физическими лицами – плательщиками </a:t>
            </a:r>
            <a:r>
              <a:rPr lang="ru-RU" b="1" dirty="0" err="1">
                <a:solidFill>
                  <a:srgbClr val="ED145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УрФУ</a:t>
            </a:r>
            <a:r>
              <a:rPr lang="ru-RU" b="1" dirty="0">
                <a:solidFill>
                  <a:srgbClr val="ED145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без посещения отделения банков и кассы </a:t>
            </a:r>
            <a:r>
              <a:rPr lang="ru-RU" b="1" dirty="0" err="1">
                <a:solidFill>
                  <a:srgbClr val="ED145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УрФУ</a:t>
            </a:r>
            <a:endParaRPr lang="ru-RU" b="1" dirty="0">
              <a:solidFill>
                <a:srgbClr val="ED145B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6166" y="4816933"/>
            <a:ext cx="47055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b="1" dirty="0"/>
          </a:p>
          <a:p>
            <a:pPr lvl="0" algn="ctr"/>
            <a:r>
              <a:rPr lang="ru-RU" b="1" dirty="0"/>
              <a:t>Проблемы: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/>
              <a:t>высокие комиссии;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/>
              <a:t>отсутствие услуг по интернет-</a:t>
            </a:r>
            <a:r>
              <a:rPr lang="ru-RU" dirty="0" err="1"/>
              <a:t>эквайрингу</a:t>
            </a:r>
            <a:r>
              <a:rPr lang="ru-RU" dirty="0"/>
              <a:t> по картам </a:t>
            </a:r>
            <a:r>
              <a:rPr lang="ru-RU" dirty="0" err="1"/>
              <a:t>UnionPay</a:t>
            </a:r>
            <a:r>
              <a:rPr lang="ru-RU" dirty="0"/>
              <a:t>, что затрудняет расчеты со студентами из КНР.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5602" y="1632909"/>
            <a:ext cx="48772" cy="493834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3844" y="3550895"/>
            <a:ext cx="3468925" cy="324281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7485" y="3317003"/>
            <a:ext cx="3183176" cy="324281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2340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00" y="319559"/>
            <a:ext cx="2250972" cy="4344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flipV="1">
            <a:off x="925620" y="920165"/>
            <a:ext cx="10865327" cy="216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>
              <a:solidFill>
                <a:srgbClr val="E2044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8799" y="247843"/>
            <a:ext cx="8438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Финансы университета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2276" y="940935"/>
            <a:ext cx="11478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ходе приемной компании на обучение на договорной основе сформирована </a:t>
            </a:r>
            <a:r>
              <a:rPr lang="ru-RU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гибкая система скидок и рассрочек по оплате </a:t>
            </a:r>
            <a:r>
              <a:rPr lang="ru-RU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целью учета финансового положения абитуриентов и их родителей из-за пандемии </a:t>
            </a:r>
            <a:r>
              <a:rPr lang="en-US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</a:t>
            </a:r>
            <a:endParaRPr lang="ru-RU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12641611" y="321379"/>
            <a:ext cx="998328" cy="494499"/>
          </a:xfrm>
          <a:prstGeom prst="rightArrow">
            <a:avLst/>
          </a:prstGeom>
          <a:solidFill>
            <a:srgbClr val="ED145B"/>
          </a:solidFill>
          <a:ln>
            <a:solidFill>
              <a:srgbClr val="ED14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80413" y="6492875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3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051611" y="1895747"/>
            <a:ext cx="5055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Рассрочка по оплате: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90083" y="2161475"/>
            <a:ext cx="41964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ED145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ED14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 внесении абитуриентом единовременной предоплаты за обучение предоставляется скидка за каждый предварительно оплаченный год обучения -  4%);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ED145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69875" algn="just"/>
            <a:r>
              <a:rPr 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Скидки при внесении предоплаты за обучение предоставляются поступающим на все виды образовательных программ ВО всех форм обучения.</a:t>
            </a:r>
          </a:p>
          <a:p>
            <a:pPr indent="269875" algn="just"/>
            <a:endParaRPr lang="ru-RU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ED14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Скидки по результатам вступительных испытаний.</a:t>
            </a:r>
          </a:p>
          <a:p>
            <a:pPr algn="just"/>
            <a:endParaRPr lang="ru-RU" b="1" dirty="0">
              <a:solidFill>
                <a:srgbClr val="ED145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b="1" dirty="0">
              <a:solidFill>
                <a:srgbClr val="ED145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rgbClr val="ED145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7669" y="2455779"/>
            <a:ext cx="45719" cy="3689167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312276" y="1915824"/>
            <a:ext cx="49468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Система скидок: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34522" y="2435703"/>
            <a:ext cx="269253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ED14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Оформление рассрочки:</a:t>
            </a:r>
          </a:p>
          <a:p>
            <a:pPr algn="just"/>
            <a:r>
              <a:rPr lang="ru-RU" b="1" dirty="0">
                <a:solidFill>
                  <a:srgbClr val="ED14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- 4 платежа;</a:t>
            </a:r>
          </a:p>
          <a:p>
            <a:pPr algn="just"/>
            <a:r>
              <a:rPr lang="ru-RU" b="1" dirty="0">
                <a:solidFill>
                  <a:srgbClr val="ED14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- 6 платежей;</a:t>
            </a:r>
          </a:p>
          <a:p>
            <a:pPr algn="just"/>
            <a:r>
              <a:rPr lang="ru-RU" b="1" dirty="0">
                <a:solidFill>
                  <a:srgbClr val="ED14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- 8 платежей;</a:t>
            </a:r>
          </a:p>
          <a:p>
            <a:pPr algn="just"/>
            <a:r>
              <a:rPr lang="ru-RU" b="1" dirty="0">
                <a:solidFill>
                  <a:srgbClr val="ED14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- 10 платежей.</a:t>
            </a:r>
          </a:p>
          <a:p>
            <a:pPr marL="285750" indent="-285750" algn="just">
              <a:buFontTx/>
              <a:buChar char="-"/>
            </a:pPr>
            <a:endParaRPr lang="ru-RU" b="1" dirty="0">
              <a:solidFill>
                <a:srgbClr val="ED145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Рассрочка может быть оформлена: </a:t>
            </a:r>
          </a:p>
          <a:p>
            <a:pPr algn="just"/>
            <a:endParaRPr lang="ru-RU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бакалавриат</a:t>
            </a:r>
            <a:r>
              <a:rPr 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6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специалитет</a:t>
            </a:r>
            <a:r>
              <a:rPr 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ru-RU" sz="16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магистратутра</a:t>
            </a:r>
            <a:r>
              <a:rPr 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(очная, заочная, очно-заочная форма обучения).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77523" y="6306869"/>
            <a:ext cx="8761181" cy="4546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применением индивидуального подхода заключено </a:t>
            </a:r>
            <a:r>
              <a:rPr lang="ru-RU" sz="2200" b="1" dirty="0">
                <a:solidFill>
                  <a:srgbClr val="ED145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2/3</a:t>
            </a:r>
            <a:r>
              <a:rPr lang="ru-RU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договоров</a:t>
            </a:r>
            <a:endParaRPr lang="ru-RU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70"/>
          <a:stretch/>
        </p:blipFill>
        <p:spPr>
          <a:xfrm>
            <a:off x="7628195" y="2363115"/>
            <a:ext cx="4241588" cy="376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342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00" y="319559"/>
            <a:ext cx="2250972" cy="4344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flipV="1">
            <a:off x="925620" y="920165"/>
            <a:ext cx="10865327" cy="216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>
              <a:solidFill>
                <a:srgbClr val="E2044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8799" y="247843"/>
            <a:ext cx="8438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Arial Narrow" panose="020B0606020202030204" pitchFamily="34" charset="0"/>
              </a:rPr>
              <a:t>Финансы университета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2276" y="940935"/>
            <a:ext cx="11478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систем электронных финансовых сервисов для студентов и сотрудников</a:t>
            </a:r>
          </a:p>
          <a:p>
            <a:pPr lvl="0" algn="ctr"/>
            <a:endParaRPr lang="ru-RU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6166" y="1673384"/>
            <a:ext cx="47055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/>
              <a:t>Ежемесячно </a:t>
            </a:r>
            <a:r>
              <a:rPr lang="ru-RU" sz="1600" b="1" dirty="0">
                <a:solidFill>
                  <a:srgbClr val="ED145B"/>
                </a:solidFill>
              </a:rPr>
              <a:t>более 30 тысяч обращений</a:t>
            </a:r>
            <a:r>
              <a:rPr lang="ru-RU" sz="1600" dirty="0"/>
              <a:t> студентов и сотрудников с целью получения информации, запросов на справки, оплаты. </a:t>
            </a:r>
            <a:endParaRPr lang="ru-RU" sz="1600" b="1" dirty="0">
              <a:solidFill>
                <a:srgbClr val="ED145B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12641611" y="321379"/>
            <a:ext cx="998328" cy="494499"/>
          </a:xfrm>
          <a:prstGeom prst="rightArrow">
            <a:avLst/>
          </a:prstGeom>
          <a:solidFill>
            <a:srgbClr val="ED145B"/>
          </a:solidFill>
          <a:ln>
            <a:solidFill>
              <a:srgbClr val="ED14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2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47200" y="6492890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3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37584" y="1304882"/>
            <a:ext cx="3635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b="1" dirty="0"/>
              <a:t>Имеющиеся финансовые сервисы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12276" y="2913489"/>
            <a:ext cx="52972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единый платежный портал;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системы электронного финансового документооборота; системы автоматизации подготовки плана финансово-хозяйственной деятельности; </a:t>
            </a:r>
          </a:p>
          <a:p>
            <a:pPr algn="just"/>
            <a:r>
              <a:rPr lang="ru-RU" sz="1600" dirty="0"/>
              <a:t>Разработка финансируется за счет собственных средств университета.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12276" y="2535926"/>
            <a:ext cx="64565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Развитие финансовых сервисов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56803" y="2025938"/>
            <a:ext cx="6349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/>
              <a:t>Статистика посещений финансовых сервисов с 01.01.2020 по 30.08.2020</a:t>
            </a:r>
            <a:endParaRPr lang="ru-RU" sz="1600" b="1" dirty="0">
              <a:solidFill>
                <a:srgbClr val="ED145B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8036" y="1331037"/>
            <a:ext cx="51454" cy="3146555"/>
          </a:xfrm>
          <a:prstGeom prst="rect">
            <a:avLst/>
          </a:prstGeom>
        </p:spPr>
      </p:pic>
      <p:graphicFrame>
        <p:nvGraphicFramePr>
          <p:cNvPr id="19" name="Диаграмма 18"/>
          <p:cNvGraphicFramePr>
            <a:graphicFrameLocks/>
          </p:cNvGraphicFramePr>
          <p:nvPr/>
        </p:nvGraphicFramePr>
        <p:xfrm>
          <a:off x="5558036" y="2904314"/>
          <a:ext cx="5588935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74230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00" y="319559"/>
            <a:ext cx="2250972" cy="434420"/>
          </a:xfrm>
        </p:spPr>
      </p:pic>
      <p:sp>
        <p:nvSpPr>
          <p:cNvPr id="3" name="Прямоугольник 2"/>
          <p:cNvSpPr/>
          <p:nvPr/>
        </p:nvSpPr>
        <p:spPr>
          <a:xfrm flipV="1">
            <a:off x="925620" y="920165"/>
            <a:ext cx="10865327" cy="216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20443"/>
              </a:solidFill>
            </a:endParaRPr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47200" y="6492890"/>
            <a:ext cx="2844800" cy="365125"/>
          </a:xfrm>
        </p:spPr>
        <p:txBody>
          <a:bodyPr/>
          <a:lstStyle/>
          <a:p>
            <a:pPr>
              <a:defRPr/>
            </a:pPr>
            <a:fld id="{8D889545-15A4-4CC8-BC28-0301F2BAEE65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>
                <a:defRPr/>
              </a:pPr>
              <a:t>14</a:t>
            </a:fld>
            <a:endParaRPr lang="ru-RU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100" y="3070996"/>
            <a:ext cx="11109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48065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00" y="319559"/>
            <a:ext cx="2250972" cy="434420"/>
          </a:xfrm>
        </p:spPr>
      </p:pic>
      <p:sp>
        <p:nvSpPr>
          <p:cNvPr id="3" name="Прямоугольник 2"/>
          <p:cNvSpPr/>
          <p:nvPr/>
        </p:nvSpPr>
        <p:spPr>
          <a:xfrm flipV="1">
            <a:off x="925620" y="920165"/>
            <a:ext cx="10865327" cy="216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20443"/>
              </a:solidFill>
            </a:endParaRPr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47200" y="6492890"/>
            <a:ext cx="2844800" cy="365125"/>
          </a:xfrm>
        </p:spPr>
        <p:txBody>
          <a:bodyPr/>
          <a:lstStyle/>
          <a:p>
            <a:pPr>
              <a:defRPr/>
            </a:pPr>
            <a:fld id="{8D889545-15A4-4CC8-BC28-0301F2BAEE65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>
                <a:defRPr/>
              </a:pPr>
              <a:t>2</a:t>
            </a:fld>
            <a:endParaRPr lang="ru-RU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8799" y="247843"/>
            <a:ext cx="8805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Влияние пандемии на университеты в регионах РФ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507" y="948854"/>
            <a:ext cx="11906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 пандемии:</a:t>
            </a:r>
            <a:r>
              <a:rPr lang="ru-RU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отразились на </a:t>
            </a:r>
            <a:r>
              <a:rPr lang="ru-RU" sz="16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УрФУ</a:t>
            </a:r>
            <a:r>
              <a:rPr lang="ru-RU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как на крупном территориально-распределенном университете с широким спектром образовательных направлений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" y="4442589"/>
            <a:ext cx="4943929" cy="2391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just">
              <a:lnSpc>
                <a:spcPct val="12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285750" indent="-285750">
              <a:buFont typeface="Tahoma" panose="020B0604030504040204" pitchFamily="34" charset="0"/>
              <a:buChar char="—"/>
            </a:pPr>
            <a:r>
              <a:rPr lang="ru-RU" dirty="0"/>
              <a:t>Неполная технологическая и организационная готовность к переходу на дистанционное обучение</a:t>
            </a:r>
          </a:p>
          <a:p>
            <a:pPr marL="285750" indent="-285750">
              <a:buFont typeface="Tahoma" panose="020B0604030504040204" pitchFamily="34" charset="0"/>
              <a:buChar char="—"/>
            </a:pPr>
            <a:r>
              <a:rPr lang="ru-RU" dirty="0"/>
              <a:t>Неравный доступ студентов и НПР к возможностям удаленного обучения          (к компьютерной технике, домашнему интернету)  </a:t>
            </a:r>
          </a:p>
          <a:p>
            <a:pPr marL="285750" indent="-285750">
              <a:buFont typeface="Tahoma" panose="020B0604030504040204" pitchFamily="34" charset="0"/>
              <a:buChar char="—"/>
            </a:pPr>
            <a:r>
              <a:rPr lang="ru-RU" dirty="0"/>
              <a:t>Дорогостоящая в содержании инфраструктура, в том числе в моногородах и городах с недостаточным количеством абитуриентов</a:t>
            </a:r>
          </a:p>
          <a:p>
            <a:pPr marL="285750" indent="-285750">
              <a:buFont typeface="Tahoma" panose="020B0604030504040204" pitchFamily="34" charset="0"/>
              <a:buChar char="—"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1501" y="2156795"/>
            <a:ext cx="4914900" cy="187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20000"/>
              </a:lnSpc>
              <a:buFont typeface="Tahoma" panose="020B0604030504040204" pitchFamily="34" charset="0"/>
              <a:buChar char="—"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Вынужденный переход на дистанционное обучение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Tahoma" panose="020B0604030504040204" pitchFamily="34" charset="0"/>
              <a:buChar char="—"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Снижение доступности образования в регионах</a:t>
            </a:r>
          </a:p>
          <a:p>
            <a:pPr marL="285750" indent="-285750" algn="just">
              <a:lnSpc>
                <a:spcPct val="120000"/>
              </a:lnSpc>
              <a:buFont typeface="Tahoma" panose="020B0604030504040204" pitchFamily="34" charset="0"/>
              <a:buChar char="—"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Выпадающие внебюджетные доходы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Tahoma" panose="020B0604030504040204" pitchFamily="34" charset="0"/>
              <a:buChar char="—"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Значительное число «возрастных» преподавателей, исключенных из активной деятельности</a:t>
            </a:r>
          </a:p>
          <a:p>
            <a:pPr marL="285750" indent="-285750" algn="just">
              <a:lnSpc>
                <a:spcPct val="120000"/>
              </a:lnSpc>
              <a:buFont typeface="Tahoma" panose="020B0604030504040204" pitchFamily="34" charset="0"/>
              <a:buChar char="—"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Неравномерное владение цифровыми инструментами образования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1541108"/>
            <a:ext cx="60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ED14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Вызовы в образовании</a:t>
            </a:r>
            <a:endParaRPr lang="ru-RU" sz="1600" u="sng" dirty="0">
              <a:solidFill>
                <a:srgbClr val="ED14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2800" y="1541108"/>
            <a:ext cx="5898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ED14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Вызовы в научной и инновационной деятельности</a:t>
            </a:r>
            <a:endParaRPr lang="ru-RU" sz="1600" u="sng" dirty="0">
              <a:solidFill>
                <a:srgbClr val="ED14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66972" y="4442589"/>
            <a:ext cx="5705928" cy="2391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buFont typeface="Tahoma" panose="020B0604030504040204" pitchFamily="34" charset="0"/>
              <a:buChar char="—"/>
              <a:defRPr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Сильная фрагментация научных компетенций и разъединенность лабораторной инфраструктуры между отдельными вузами, академическими и отраслевыми институтами </a:t>
            </a:r>
          </a:p>
          <a:p>
            <a:pPr marL="285750" indent="-285750" algn="just">
              <a:lnSpc>
                <a:spcPct val="120000"/>
              </a:lnSpc>
              <a:buFont typeface="Tahoma" panose="020B0604030504040204" pitchFamily="34" charset="0"/>
              <a:buChar char="—"/>
              <a:defRPr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Недостаточное внедрение инструментов </a:t>
            </a:r>
            <a:r>
              <a:rPr lang="ru-RU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цифровизации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НИР и сетевого научного взаимодействия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Tahoma" panose="020B0604030504040204" pitchFamily="34" charset="0"/>
              <a:buChar char="—"/>
              <a:defRPr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долгосрочных источников финансирования НИОКР</a:t>
            </a:r>
          </a:p>
          <a:p>
            <a:pPr marL="285750" indent="-285750" algn="just">
              <a:lnSpc>
                <a:spcPct val="120000"/>
              </a:lnSpc>
              <a:buFont typeface="Tahoma" panose="020B0604030504040204" pitchFamily="34" charset="0"/>
              <a:buChar char="—"/>
              <a:defRPr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Незавершенная модернизация системы подготовки научных кадров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62344" y="1803149"/>
            <a:ext cx="5144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Появившиеся из-за пандемии проблемы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05494" y="2156795"/>
            <a:ext cx="5667406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20000"/>
              </a:lnSpc>
              <a:buFont typeface="Tahoma" panose="020B0604030504040204" pitchFamily="34" charset="0"/>
              <a:buChar char="—"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Нарушение привычных форм научной коммуникации как в международном, так и в российском измерении. Ограничение проведения совместных экспериментальных исследований и технических разработок</a:t>
            </a:r>
          </a:p>
          <a:p>
            <a:pPr marL="285750" indent="-285750" algn="just">
              <a:lnSpc>
                <a:spcPct val="120000"/>
              </a:lnSpc>
              <a:buFont typeface="Tahoma" panose="020B0604030504040204" pitchFamily="34" charset="0"/>
              <a:buChar char="—"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Ограничения доступа к научному оборудованию </a:t>
            </a:r>
          </a:p>
          <a:p>
            <a:pPr marL="285750" indent="-285750" algn="just">
              <a:lnSpc>
                <a:spcPct val="120000"/>
              </a:lnSpc>
              <a:buFont typeface="Tahoma" panose="020B0604030504040204" pitchFamily="34" charset="0"/>
              <a:buChar char="—"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Сжатие рынка технологических проектов за счет средств предприятий реального сектора экономики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34991" y="4100921"/>
            <a:ext cx="4322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Усиленные пандемией проблемы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907314" y="2172481"/>
            <a:ext cx="0" cy="1792513"/>
          </a:xfrm>
          <a:prstGeom prst="line">
            <a:avLst/>
          </a:prstGeom>
          <a:ln w="38100">
            <a:solidFill>
              <a:srgbClr val="F35E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892799" y="4567338"/>
            <a:ext cx="0" cy="1792513"/>
          </a:xfrm>
          <a:prstGeom prst="line">
            <a:avLst/>
          </a:prstGeom>
          <a:ln w="38100">
            <a:solidFill>
              <a:srgbClr val="F35E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56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00" y="319559"/>
            <a:ext cx="2250972" cy="434420"/>
          </a:xfrm>
        </p:spPr>
      </p:pic>
      <p:sp>
        <p:nvSpPr>
          <p:cNvPr id="3" name="Прямоугольник 2"/>
          <p:cNvSpPr/>
          <p:nvPr/>
        </p:nvSpPr>
        <p:spPr>
          <a:xfrm flipV="1">
            <a:off x="925620" y="920165"/>
            <a:ext cx="10865327" cy="216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20443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D098C40-635F-4BC5-8452-EE141DE45DC6}"/>
              </a:ext>
            </a:extLst>
          </p:cNvPr>
          <p:cNvSpPr txBox="1">
            <a:spLocks/>
          </p:cNvSpPr>
          <p:nvPr/>
        </p:nvSpPr>
        <p:spPr>
          <a:xfrm>
            <a:off x="3186143" y="98786"/>
            <a:ext cx="9066817" cy="807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Достижения и ошибки экстренного перехода </a:t>
            </a:r>
            <a:b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дистанционное обучение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5C9C031-1631-43F8-ABE5-EFA16D778B12}"/>
              </a:ext>
            </a:extLst>
          </p:cNvPr>
          <p:cNvSpPr/>
          <p:nvPr/>
        </p:nvSpPr>
        <p:spPr>
          <a:xfrm>
            <a:off x="263564" y="955625"/>
            <a:ext cx="6224388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Что удалось?</a:t>
            </a:r>
            <a:endParaRPr lang="en-US" sz="2000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Образовательный процесс был переведен в онлайн-формат в кратчайшие сроки;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Большинство преподавателей смогли овладеть и использовать различные технологии онлайн-обучения;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Практически все дисциплины были обеспечены электронными ресурсами на 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LMS-</a:t>
            </a: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платформах;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Было проведено более 80 тысяч часов онлайн-лекций и практических занятий по УрФУ;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5C9C031-1631-43F8-ABE5-EFA16D778B12}"/>
              </a:ext>
            </a:extLst>
          </p:cNvPr>
          <p:cNvSpPr/>
          <p:nvPr/>
        </p:nvSpPr>
        <p:spPr>
          <a:xfrm>
            <a:off x="6718480" y="1240318"/>
            <a:ext cx="545608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Студентам был предоставлен доступ к лучшим онлайн-курсам на НПОО, </a:t>
            </a:r>
            <a:r>
              <a:rPr lang="en-US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Coursera</a:t>
            </a:r>
            <a:r>
              <a:rPr lang="ru-RU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b="1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edX</a:t>
            </a:r>
            <a:r>
              <a:rPr lang="ru-RU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Итоговая аттестация была проведена полностью в дистанционном формате;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Была организована техническая поддержка преподавателей и студентов.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За 3 месяца было создано долее 4000 курсов в электронном формате в 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LMS-</a:t>
            </a: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платформах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1780598"/>
              </p:ext>
            </p:extLst>
          </p:nvPr>
        </p:nvGraphicFramePr>
        <p:xfrm>
          <a:off x="93694" y="3721768"/>
          <a:ext cx="6624786" cy="3351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644960"/>
              </p:ext>
            </p:extLst>
          </p:nvPr>
        </p:nvGraphicFramePr>
        <p:xfrm>
          <a:off x="6572121" y="3782727"/>
          <a:ext cx="5416678" cy="3229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73380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00" y="319559"/>
            <a:ext cx="2250972" cy="434420"/>
          </a:xfrm>
        </p:spPr>
      </p:pic>
      <p:sp>
        <p:nvSpPr>
          <p:cNvPr id="3" name="Прямоугольник 2"/>
          <p:cNvSpPr/>
          <p:nvPr/>
        </p:nvSpPr>
        <p:spPr>
          <a:xfrm flipV="1">
            <a:off x="925620" y="920165"/>
            <a:ext cx="10865327" cy="216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20443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D098C40-635F-4BC5-8452-EE141DE45DC6}"/>
              </a:ext>
            </a:extLst>
          </p:cNvPr>
          <p:cNvSpPr txBox="1">
            <a:spLocks/>
          </p:cNvSpPr>
          <p:nvPr/>
        </p:nvSpPr>
        <p:spPr>
          <a:xfrm>
            <a:off x="3186143" y="335853"/>
            <a:ext cx="9066817" cy="433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Достижения и ошибки экстренного перехода </a:t>
            </a:r>
            <a:b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дистанционное обучение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766" y="3060197"/>
            <a:ext cx="5120181" cy="34619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4114" y="941765"/>
            <a:ext cx="2096833" cy="209683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5C9C031-1631-43F8-ABE5-EFA16D778B12}"/>
              </a:ext>
            </a:extLst>
          </p:cNvPr>
          <p:cNvSpPr/>
          <p:nvPr/>
        </p:nvSpPr>
        <p:spPr>
          <a:xfrm>
            <a:off x="400196" y="976425"/>
            <a:ext cx="6383782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Какие возникли сложности?</a:t>
            </a:r>
            <a:endParaRPr lang="en-US" sz="2000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Большое количество систем, в которых приходилось работать преподавателям и студентам;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Высокая нагрузка на преподавателей по организации обучения и информированию студентов;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Недостаток опыта работы с цифровыми сервисами и </a:t>
            </a:r>
            <a:r>
              <a:rPr lang="ru-RU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вебинарными</a:t>
            </a: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платформами;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Организационно-технические сложности с проведением онлайн-лекций в домашних условиях;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Недостаток коммуникации студентов и преподавателей;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Большой объем домашних заданий и самостоятельной работы у студентов;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Создание контента «с колес» при отсутствии готового ЭОР;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Потеря записей видео-лекций в связи с превышением лимита серверного пространства;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Проблемы с записью на онлайн-</a:t>
            </a:r>
            <a:r>
              <a:rPr lang="ru-RU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прокторинг</a:t>
            </a: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и технические проблемы с идентификацией личности.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75093" y="6234546"/>
            <a:ext cx="90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НПОО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BA01C5-445F-4F8D-B717-12EE0CA684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766" y="991539"/>
            <a:ext cx="2594421" cy="200101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7C7C054-9140-4BBE-9657-A61EB11D0A24}"/>
              </a:ext>
            </a:extLst>
          </p:cNvPr>
          <p:cNvSpPr txBox="1"/>
          <p:nvPr/>
        </p:nvSpPr>
        <p:spPr>
          <a:xfrm>
            <a:off x="6630874" y="6478617"/>
            <a:ext cx="5160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Мем разработан студентами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8012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00" y="319559"/>
            <a:ext cx="2250972" cy="434420"/>
          </a:xfrm>
        </p:spPr>
      </p:pic>
      <p:sp>
        <p:nvSpPr>
          <p:cNvPr id="3" name="Прямоугольник 2"/>
          <p:cNvSpPr/>
          <p:nvPr/>
        </p:nvSpPr>
        <p:spPr>
          <a:xfrm flipV="1">
            <a:off x="925620" y="920165"/>
            <a:ext cx="10865327" cy="216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20443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D098C40-635F-4BC5-8452-EE141DE45DC6}"/>
              </a:ext>
            </a:extLst>
          </p:cNvPr>
          <p:cNvSpPr txBox="1">
            <a:spLocks/>
          </p:cNvSpPr>
          <p:nvPr/>
        </p:nvSpPr>
        <p:spPr>
          <a:xfrm>
            <a:off x="3004457" y="199611"/>
            <a:ext cx="9248503" cy="5694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Онлайн-курсы как способ повышения качества контента и эффективности дистанционного обучения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36222" y="1307526"/>
          <a:ext cx="4893460" cy="5347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03680" y="3291840"/>
            <a:ext cx="414000" cy="46736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310936" y="2607213"/>
            <a:ext cx="278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Инициативный выбор онлайн-курса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320948" y="994856"/>
            <a:ext cx="665946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Модель 1 «Смешанное обучение с проведением части занятий на основе онлайн-курса»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15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Онлайн-курс разработан преподавателем УрФУ.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15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Онлайн-курс прошел экспертизу и получил соответствующий статус 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15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Сохраняется 70% от нагрузки преподавателя в традиционном формате.</a:t>
            </a:r>
          </a:p>
          <a:p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Модель 2 «Исключительно электронное обучение с использованием онлайн-курса УрФУ»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15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Онлайн-курс разработан преподавателями УрФУ, реализующими дисциплину.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15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Онлайн-курс прошел экспертизу и получил соответствующий статус.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15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Сохраняется 50% от нагрузки преподавателя в традиционном формате.</a:t>
            </a:r>
          </a:p>
          <a:p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Модель 3 «И</a:t>
            </a:r>
            <a:r>
              <a:rPr lang="ru-RU" dirty="0">
                <a:latin typeface="+mj-lt"/>
              </a:rPr>
              <a:t>сключительно электронное обучение с использованием онлайн-курса университета-партнера </a:t>
            </a:r>
            <a:br>
              <a:rPr lang="ru-RU" dirty="0">
                <a:latin typeface="+mj-lt"/>
              </a:rPr>
            </a:br>
            <a:r>
              <a:rPr lang="ru-RU" dirty="0">
                <a:latin typeface="+mj-lt"/>
              </a:rPr>
              <a:t>в рамках сетевого договора</a:t>
            </a: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»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15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Онлайн-курс разработан другим университетом.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15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Заключен договор о сетевой форме реализации образовательной программы: 1000 руб. + 200 руб. (сопровождение) за студента.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15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Нагрузка преподавателя не сохраняется</a:t>
            </a:r>
          </a:p>
          <a:p>
            <a:pPr marL="0" lvl="1"/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Модель 4 «Реализация дисциплины с применением электронного обучения»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15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Электронный курс прошел экспертизу и получил соответствующий статус.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15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Нагрузка преподавателя сохраняется в полном объеме.</a:t>
            </a:r>
          </a:p>
        </p:txBody>
      </p:sp>
    </p:spTree>
    <p:extLst>
      <p:ext uri="{BB962C8B-B14F-4D97-AF65-F5344CB8AC3E}">
        <p14:creationId xmlns:p14="http://schemas.microsoft.com/office/powerpoint/2010/main" val="3492030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00" y="319559"/>
            <a:ext cx="2250972" cy="434420"/>
          </a:xfrm>
        </p:spPr>
      </p:pic>
      <p:sp>
        <p:nvSpPr>
          <p:cNvPr id="3" name="Прямоугольник 2"/>
          <p:cNvSpPr/>
          <p:nvPr/>
        </p:nvSpPr>
        <p:spPr>
          <a:xfrm flipV="1">
            <a:off x="925620" y="920165"/>
            <a:ext cx="10865327" cy="216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20443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D098C40-635F-4BC5-8452-EE141DE45DC6}"/>
              </a:ext>
            </a:extLst>
          </p:cNvPr>
          <p:cNvSpPr txBox="1">
            <a:spLocks/>
          </p:cNvSpPr>
          <p:nvPr/>
        </p:nvSpPr>
        <p:spPr>
          <a:xfrm>
            <a:off x="2941838" y="145251"/>
            <a:ext cx="8527351" cy="6459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Достижение доли онлайн-курсов в учебных планах – 20% с 1 сентября 2020 г.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49848" y="1055978"/>
            <a:ext cx="54590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Внедрение 4 моделей применения онлайн-курсов в образовательных программах </a:t>
            </a:r>
            <a:r>
              <a:rPr lang="ru-RU" b="1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УрФУ</a:t>
            </a:r>
            <a:endParaRPr lang="ru-RU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58283" y="1148922"/>
            <a:ext cx="5735391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Период </a:t>
            </a:r>
            <a:r>
              <a:rPr lang="en-US" sz="20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COVID</a:t>
            </a:r>
          </a:p>
          <a:p>
            <a:r>
              <a:rPr lang="ru-RU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УрФУ</a:t>
            </a: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предоставил бесплатный доступ к онлайн-курсам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11 477 слушателей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43 ВУЗа России</a:t>
            </a:r>
          </a:p>
          <a:p>
            <a:pPr>
              <a:spcBef>
                <a:spcPts val="600"/>
              </a:spcBef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 осеннем семестре 2020-21 </a:t>
            </a:r>
            <a:r>
              <a:rPr lang="ru-RU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уч.году</a:t>
            </a: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только </a:t>
            </a:r>
            <a:r>
              <a:rPr lang="ru-RU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10%</a:t>
            </a: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университетов продолжили использование онлайн-курсов </a:t>
            </a:r>
            <a:r>
              <a:rPr lang="ru-RU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УрФУ</a:t>
            </a:r>
            <a:endParaRPr lang="ru-RU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499497"/>
              </p:ext>
            </p:extLst>
          </p:nvPr>
        </p:nvGraphicFramePr>
        <p:xfrm>
          <a:off x="549848" y="1770237"/>
          <a:ext cx="5459066" cy="1821075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1327266">
                  <a:extLst>
                    <a:ext uri="{9D8B030D-6E8A-4147-A177-3AD203B41FA5}">
                      <a16:colId xmlns:a16="http://schemas.microsoft.com/office/drawing/2014/main" val="3899521332"/>
                    </a:ext>
                  </a:extLst>
                </a:gridCol>
                <a:gridCol w="1463765">
                  <a:extLst>
                    <a:ext uri="{9D8B030D-6E8A-4147-A177-3AD203B41FA5}">
                      <a16:colId xmlns:a16="http://schemas.microsoft.com/office/drawing/2014/main" val="3177773086"/>
                    </a:ext>
                  </a:extLst>
                </a:gridCol>
                <a:gridCol w="1463765">
                  <a:extLst>
                    <a:ext uri="{9D8B030D-6E8A-4147-A177-3AD203B41FA5}">
                      <a16:colId xmlns:a16="http://schemas.microsoft.com/office/drawing/2014/main" val="4044647148"/>
                    </a:ext>
                  </a:extLst>
                </a:gridCol>
                <a:gridCol w="1204270">
                  <a:extLst>
                    <a:ext uri="{9D8B030D-6E8A-4147-A177-3AD203B41FA5}">
                      <a16:colId xmlns:a16="http://schemas.microsoft.com/office/drawing/2014/main" val="2396949070"/>
                    </a:ext>
                  </a:extLst>
                </a:gridCol>
              </a:tblGrid>
              <a:tr h="79008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Период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обучения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нагрузки в онлайн</a:t>
                      </a: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Охват трудоемкости, з. е.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Экономия, </a:t>
                      </a:r>
                      <a:r>
                        <a:rPr lang="ru-RU" sz="14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млн.руб</a:t>
                      </a: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446841"/>
                  </a:ext>
                </a:extLst>
              </a:tr>
              <a:tr h="52709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Учебный год </a:t>
                      </a:r>
                    </a:p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2019-2020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53 764 </a:t>
                      </a: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384184"/>
                  </a:ext>
                </a:extLst>
              </a:tr>
              <a:tr h="503902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Учебный год </a:t>
                      </a:r>
                    </a:p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2020-2021 (план)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40,4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36236"/>
                  </a:ext>
                </a:extLst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9339" y="3468741"/>
            <a:ext cx="5133277" cy="246909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9414" y="3570953"/>
            <a:ext cx="938865" cy="77425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937EC47-DAEA-4E20-8758-8A7612920500}"/>
              </a:ext>
            </a:extLst>
          </p:cNvPr>
          <p:cNvSpPr/>
          <p:nvPr/>
        </p:nvSpPr>
        <p:spPr>
          <a:xfrm>
            <a:off x="506305" y="3720636"/>
            <a:ext cx="602869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Занятия в осеннем семестре 2020-21 учебного года</a:t>
            </a:r>
            <a:endParaRPr lang="en-US" sz="2000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Дистант</a:t>
            </a: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: лекции, практики и семинары (где есть возможность)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Очно: практики и семинары, требующие оборудования или личного общения, лекции с харизматичными преподавателями (в том числе приглашенными)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Ликвидация академической задолженности с помощью онлайн-курсов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Проектное обучение с помощью дистанционных инструментов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D25CE3-55B0-471F-A0F3-BC1316E5ECBF}"/>
              </a:ext>
            </a:extLst>
          </p:cNvPr>
          <p:cNvSpPr txBox="1"/>
          <p:nvPr/>
        </p:nvSpPr>
        <p:spPr>
          <a:xfrm>
            <a:off x="6358281" y="5967405"/>
            <a:ext cx="58337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 информационные системы поддержки индивидуальных траекторий выделено более </a:t>
            </a:r>
            <a:r>
              <a:rPr lang="ru-RU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40 </a:t>
            </a:r>
            <a:r>
              <a:rPr lang="ru-RU" b="1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млн.руб</a:t>
            </a:r>
            <a:r>
              <a:rPr lang="ru-RU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3476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00" y="319559"/>
            <a:ext cx="2250972" cy="434420"/>
          </a:xfrm>
        </p:spPr>
      </p:pic>
      <p:sp>
        <p:nvSpPr>
          <p:cNvPr id="3" name="Прямоугольник 2"/>
          <p:cNvSpPr/>
          <p:nvPr/>
        </p:nvSpPr>
        <p:spPr>
          <a:xfrm flipV="1">
            <a:off x="925620" y="920165"/>
            <a:ext cx="10865327" cy="216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2044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95109" y="286552"/>
            <a:ext cx="9022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 Narrow" panose="020B0606020202030204" pitchFamily="34" charset="0"/>
              </a:rPr>
              <a:t>При переходе университета на удаленную работу критично выросли требования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38721" y="1474317"/>
            <a:ext cx="4776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к отказоустойчивости и надежности всех элементов ИТ-инфраструктуры</a:t>
            </a:r>
            <a:endParaRPr lang="ru-RU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8722" y="2345990"/>
            <a:ext cx="47764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к мощности оборудования, на котором развернуты </a:t>
            </a:r>
            <a:r>
              <a:rPr lang="en-US" sz="1400" b="1" dirty="0"/>
              <a:t>LMS</a:t>
            </a:r>
            <a:r>
              <a:rPr lang="ru-RU" sz="1400" dirty="0"/>
              <a:t>,  и к его возможности  обеспечения одновременного доступа большого количества студентов к контенту</a:t>
            </a:r>
            <a:endParaRPr lang="ru-RU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652847" y="1223268"/>
            <a:ext cx="5138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/>
              <a:t>В</a:t>
            </a:r>
            <a:r>
              <a:rPr lang="ru-RU" sz="1200" i="1" dirty="0"/>
              <a:t> УрФУ к январю 2020 года была завершена двухлетняя </a:t>
            </a:r>
            <a:r>
              <a:rPr lang="ru-RU" sz="1200" b="1" i="1" dirty="0"/>
              <a:t>программа модернизации серверного и коммутационного оборудования</a:t>
            </a:r>
            <a:r>
              <a:rPr lang="ru-RU" sz="1200" i="1" dirty="0"/>
              <a:t>, проведена инвентаризация кабельных сетей, в результате было обеспечено кратное резервирование критичного оборудования и устранение т.н. единых точек отказа. </a:t>
            </a:r>
            <a:endParaRPr lang="ru-RU" sz="1200" i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669236" y="2283428"/>
            <a:ext cx="537957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i="1" dirty="0"/>
              <a:t>принято решение о переходе на </a:t>
            </a:r>
            <a:r>
              <a:rPr lang="ru-RU" sz="1400" b="1" i="1" dirty="0"/>
              <a:t>кластерную реализацию основной </a:t>
            </a:r>
            <a:r>
              <a:rPr lang="en-US" sz="1400" b="1" i="1" dirty="0"/>
              <a:t>LMS</a:t>
            </a:r>
            <a:r>
              <a:rPr lang="ru-RU" sz="1400" b="1" i="1" dirty="0"/>
              <a:t>  </a:t>
            </a:r>
            <a:r>
              <a:rPr lang="en-US" sz="1400" b="1" i="1" dirty="0"/>
              <a:t>Moodle</a:t>
            </a:r>
            <a:r>
              <a:rPr lang="ru-RU" sz="1400" i="1" dirty="0"/>
              <a:t> и модернизацию системы резервирования и хранения данных частного облака университета, выделены на эти цели дополнительно </a:t>
            </a:r>
            <a:r>
              <a:rPr lang="ru-RU" sz="1400" b="1" i="1" dirty="0"/>
              <a:t>27 млн рублей</a:t>
            </a:r>
            <a:r>
              <a:rPr lang="ru-RU" sz="1400" i="1" dirty="0"/>
              <a:t>, проведены закупки и ведутся работы по их развертыванию</a:t>
            </a:r>
            <a:endParaRPr lang="ru-RU" sz="1400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5596835" y="1425057"/>
            <a:ext cx="998328" cy="494499"/>
          </a:xfrm>
          <a:prstGeom prst="rightArrow">
            <a:avLst/>
          </a:prstGeom>
          <a:solidFill>
            <a:srgbClr val="00B050"/>
          </a:solidFill>
          <a:ln>
            <a:solidFill>
              <a:srgbClr val="ED14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5564648" y="2413463"/>
            <a:ext cx="998328" cy="494499"/>
          </a:xfrm>
          <a:prstGeom prst="rightArrow">
            <a:avLst/>
          </a:prstGeom>
          <a:solidFill>
            <a:srgbClr val="00B050"/>
          </a:solidFill>
          <a:ln>
            <a:solidFill>
              <a:srgbClr val="ED14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38722" y="3473291"/>
            <a:ext cx="47764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к удобному и качественному удаленному доступу </a:t>
            </a:r>
            <a:r>
              <a:rPr lang="ru-RU" sz="1400" dirty="0"/>
              <a:t>сотрудников к своим рабочим местам и ИТ-сервисам </a:t>
            </a:r>
            <a:endParaRPr lang="ru-RU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4819" y="4268108"/>
            <a:ext cx="47764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к обеспечению студентов, проживающих в общежитиях, качественным и широкополосным доступом</a:t>
            </a:r>
            <a:r>
              <a:rPr lang="ru-RU" sz="1400" dirty="0"/>
              <a:t> к образовательным и информационным ресурсам университета </a:t>
            </a:r>
            <a:endParaRPr lang="ru-RU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1502" y="5455104"/>
            <a:ext cx="47764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к масштабируемости службы технической поддержки </a:t>
            </a:r>
            <a:r>
              <a:rPr lang="ru-RU" sz="1400" dirty="0"/>
              <a:t>университета </a:t>
            </a:r>
            <a:endParaRPr lang="ru-RU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652847" y="3587715"/>
            <a:ext cx="5412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i="1" dirty="0"/>
              <a:t>в УрФУ был разработан </a:t>
            </a:r>
            <a:r>
              <a:rPr lang="ru-RU" sz="1200" b="1" i="1" dirty="0"/>
              <a:t>новый </a:t>
            </a:r>
            <a:r>
              <a:rPr lang="en-US" sz="1200" b="1" i="1" dirty="0"/>
              <a:t>VPN</a:t>
            </a:r>
            <a:r>
              <a:rPr lang="ru-RU" sz="1200" b="1" i="1" dirty="0"/>
              <a:t> сервис удаленного доступа </a:t>
            </a:r>
            <a:r>
              <a:rPr lang="ru-RU" sz="1200" i="1" dirty="0"/>
              <a:t>с улучшенными характеристиками и запущена упрощенная система его получения в условиях карантина с учетом всех требований ИБ</a:t>
            </a:r>
            <a:endParaRPr lang="ru-RU" sz="1200" dirty="0"/>
          </a:p>
        </p:txBody>
      </p:sp>
      <p:sp>
        <p:nvSpPr>
          <p:cNvPr id="31" name="Стрелка вправо 30"/>
          <p:cNvSpPr/>
          <p:nvPr/>
        </p:nvSpPr>
        <p:spPr>
          <a:xfrm>
            <a:off x="5539843" y="3502012"/>
            <a:ext cx="998328" cy="494499"/>
          </a:xfrm>
          <a:prstGeom prst="rightArrow">
            <a:avLst/>
          </a:prstGeom>
          <a:solidFill>
            <a:srgbClr val="00B050"/>
          </a:solidFill>
          <a:ln>
            <a:solidFill>
              <a:srgbClr val="ED14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641022" y="4285553"/>
            <a:ext cx="54123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i="1" dirty="0"/>
              <a:t>в большинстве общежитий студенты были обеспечены, помимо </a:t>
            </a:r>
            <a:r>
              <a:rPr lang="en-US" sz="1400" i="1" dirty="0" err="1"/>
              <a:t>WiFi</a:t>
            </a:r>
            <a:r>
              <a:rPr lang="ru-RU" sz="1400" i="1" dirty="0"/>
              <a:t>, </a:t>
            </a:r>
            <a:r>
              <a:rPr lang="ru-RU" sz="1400" b="1" i="1" dirty="0"/>
              <a:t>100 </a:t>
            </a:r>
            <a:r>
              <a:rPr lang="ru-RU" sz="1400" b="1" i="1" dirty="0" err="1"/>
              <a:t>мбитным</a:t>
            </a:r>
            <a:r>
              <a:rPr lang="ru-RU" sz="1400" b="1" i="1" dirty="0"/>
              <a:t> каналом</a:t>
            </a:r>
            <a:r>
              <a:rPr lang="ru-RU" sz="1400" i="1" dirty="0"/>
              <a:t> для доступа в корпоративную сеть УрФУ к необходимым для учебного процесса ресурсам, включая библиотечные</a:t>
            </a:r>
            <a:endParaRPr lang="ru-RU" sz="1400" dirty="0"/>
          </a:p>
        </p:txBody>
      </p:sp>
      <p:sp>
        <p:nvSpPr>
          <p:cNvPr id="33" name="Стрелка вправо 32"/>
          <p:cNvSpPr/>
          <p:nvPr/>
        </p:nvSpPr>
        <p:spPr>
          <a:xfrm>
            <a:off x="5530475" y="4384934"/>
            <a:ext cx="998328" cy="494499"/>
          </a:xfrm>
          <a:prstGeom prst="rightArrow">
            <a:avLst/>
          </a:prstGeom>
          <a:solidFill>
            <a:srgbClr val="00B050"/>
          </a:solidFill>
          <a:ln>
            <a:solidFill>
              <a:srgbClr val="ED14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641022" y="5284157"/>
            <a:ext cx="54123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i="1" dirty="0"/>
              <a:t>в начальный период перехода на удаленный режим работы нагрузка на </a:t>
            </a:r>
            <a:r>
              <a:rPr lang="en-US" sz="1400" i="1" dirty="0"/>
              <a:t>Service Desk</a:t>
            </a:r>
            <a:r>
              <a:rPr lang="ru-RU" sz="1400" i="1" dirty="0"/>
              <a:t> университета выросла на порядок. Наличие нескольких каналов подачи запросов – телефон, почта, онлайн – позволило в целом </a:t>
            </a:r>
            <a:r>
              <a:rPr lang="ru-RU" sz="1400" b="1" i="1" dirty="0"/>
              <a:t>справиться с задачей поддержки</a:t>
            </a:r>
            <a:r>
              <a:rPr lang="ru-RU" sz="1400" b="1" dirty="0"/>
              <a:t> </a:t>
            </a:r>
          </a:p>
        </p:txBody>
      </p:sp>
      <p:sp>
        <p:nvSpPr>
          <p:cNvPr id="35" name="Стрелка вправо 34"/>
          <p:cNvSpPr/>
          <p:nvPr/>
        </p:nvSpPr>
        <p:spPr>
          <a:xfrm>
            <a:off x="5521107" y="5389403"/>
            <a:ext cx="998328" cy="494499"/>
          </a:xfrm>
          <a:prstGeom prst="rightArrow">
            <a:avLst/>
          </a:prstGeom>
          <a:solidFill>
            <a:srgbClr val="00B050"/>
          </a:solidFill>
          <a:ln>
            <a:solidFill>
              <a:srgbClr val="ED14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47200" y="6492890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C552653-9F30-4AC5-81DE-CE9E6251213E}"/>
              </a:ext>
            </a:extLst>
          </p:cNvPr>
          <p:cNvSpPr txBox="1"/>
          <p:nvPr/>
        </p:nvSpPr>
        <p:spPr>
          <a:xfrm>
            <a:off x="4652551" y="919217"/>
            <a:ext cx="2886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ИТ-инфраструктура</a:t>
            </a:r>
            <a:endParaRPr lang="ru-RU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678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00" y="319559"/>
            <a:ext cx="2250972" cy="434420"/>
          </a:xfrm>
        </p:spPr>
      </p:pic>
      <p:sp>
        <p:nvSpPr>
          <p:cNvPr id="3" name="Прямоугольник 2"/>
          <p:cNvSpPr/>
          <p:nvPr/>
        </p:nvSpPr>
        <p:spPr>
          <a:xfrm flipV="1">
            <a:off x="925620" y="920165"/>
            <a:ext cx="10865327" cy="216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2044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95109" y="286552"/>
            <a:ext cx="9022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 Narrow" panose="020B0606020202030204" pitchFamily="34" charset="0"/>
              </a:rPr>
              <a:t>При переходе университета на удаленную работу критично выросли требования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03100" y="1575257"/>
            <a:ext cx="4776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к наличию электронного документооборота и глубине цифровизации обеспечения учебного процесса </a:t>
            </a:r>
            <a:endParaRPr lang="ru-RU" sz="105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1496" y="2389301"/>
            <a:ext cx="47764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к наличию системы кампусных сервисов</a:t>
            </a:r>
            <a:r>
              <a:rPr lang="ru-RU" sz="1400" dirty="0"/>
              <a:t>, позволяющих минимизировать или исключить полностью очные контакты студентов и сотрудников, а также и абитуриентов, со службами университета</a:t>
            </a:r>
            <a:endParaRPr lang="ru-RU" sz="11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79645" y="1467535"/>
            <a:ext cx="51381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i="1" dirty="0"/>
              <a:t>В УрФУ активно используется СЭД </a:t>
            </a:r>
            <a:r>
              <a:rPr lang="en-US" sz="1400" i="1" dirty="0"/>
              <a:t>Directum</a:t>
            </a:r>
            <a:r>
              <a:rPr lang="ru-RU" sz="1400" i="1" dirty="0"/>
              <a:t>,  личные кабинеты сотрудника и студента, всех стадии образовательного процесса обеспечены цифровыми сервисами</a:t>
            </a:r>
            <a:r>
              <a:rPr lang="ru-RU" sz="1400" dirty="0"/>
              <a:t> </a:t>
            </a:r>
            <a:endParaRPr lang="ru-RU" sz="105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778150" y="2272287"/>
            <a:ext cx="51381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i="1" dirty="0"/>
              <a:t>уже во время пандемии были </a:t>
            </a:r>
            <a:r>
              <a:rPr lang="ru-RU" sz="1400" b="1" i="1" dirty="0"/>
              <a:t>разработаны сервисы </a:t>
            </a:r>
            <a:r>
              <a:rPr lang="ru-RU" sz="1400" i="1" dirty="0"/>
              <a:t>для удаленной подачи заявок на доступ в здания, контроля доступа, сдачи листков временной нетрудоспособности, заявок на эффективный контракт, были расширены возможности сервисов онлайн-оплаты, а также – онлайн-подача заявлений о приеме, и др.</a:t>
            </a:r>
            <a:endParaRPr lang="ru-RU" sz="1400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5564648" y="1635785"/>
            <a:ext cx="998328" cy="494499"/>
          </a:xfrm>
          <a:prstGeom prst="rightArrow">
            <a:avLst/>
          </a:prstGeom>
          <a:solidFill>
            <a:srgbClr val="00B050"/>
          </a:solidFill>
          <a:ln>
            <a:solidFill>
              <a:srgbClr val="ED14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5563898" y="2563925"/>
            <a:ext cx="998328" cy="494499"/>
          </a:xfrm>
          <a:prstGeom prst="rightArrow">
            <a:avLst/>
          </a:prstGeom>
          <a:solidFill>
            <a:srgbClr val="00B050"/>
          </a:solidFill>
          <a:ln>
            <a:solidFill>
              <a:srgbClr val="ED14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71496" y="3476758"/>
            <a:ext cx="47764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/>
              <a:t>к наличию и качеству инструкций, видеоуроков и онлайн-пособий</a:t>
            </a:r>
            <a:r>
              <a:rPr lang="ru-RU" sz="1400" dirty="0"/>
              <a:t>  для студентов и преподавателей по использованию необходимых в дистанционном процессе приложений и информационных систем. </a:t>
            </a:r>
          </a:p>
        </p:txBody>
      </p:sp>
      <p:sp>
        <p:nvSpPr>
          <p:cNvPr id="31" name="Стрелка вправо 30"/>
          <p:cNvSpPr/>
          <p:nvPr/>
        </p:nvSpPr>
        <p:spPr>
          <a:xfrm>
            <a:off x="5564645" y="3591255"/>
            <a:ext cx="998328" cy="494499"/>
          </a:xfrm>
          <a:prstGeom prst="rightArrow">
            <a:avLst/>
          </a:prstGeom>
          <a:solidFill>
            <a:srgbClr val="00B050"/>
          </a:solidFill>
          <a:ln>
            <a:solidFill>
              <a:srgbClr val="ED14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778150" y="3608700"/>
            <a:ext cx="5138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i="1" dirty="0"/>
              <a:t>в УрФУ сформирована </a:t>
            </a:r>
            <a:r>
              <a:rPr lang="ru-RU" sz="1400" b="1" i="1" dirty="0"/>
              <a:t>система корпоративного обучения</a:t>
            </a:r>
            <a:r>
              <a:rPr lang="ru-RU" sz="1400" i="1" dirty="0"/>
              <a:t>, в рамках которой большая часть преподавателей осваивали навыки работы с </a:t>
            </a:r>
            <a:r>
              <a:rPr lang="en-US" sz="1400" i="1" dirty="0"/>
              <a:t>LMS, </a:t>
            </a:r>
            <a:r>
              <a:rPr lang="ru-RU" sz="1400" i="1" dirty="0"/>
              <a:t>ИТ</a:t>
            </a:r>
            <a:r>
              <a:rPr lang="en-US" sz="1400" i="1" dirty="0"/>
              <a:t>-</a:t>
            </a:r>
            <a:r>
              <a:rPr lang="ru-RU" sz="1400" i="1" dirty="0"/>
              <a:t>сервисами и приложениями; студенты были обеспечены необходимыми инструкциями </a:t>
            </a:r>
            <a:endParaRPr lang="ru-RU" sz="1400" dirty="0"/>
          </a:p>
        </p:txBody>
      </p:sp>
      <p:sp>
        <p:nvSpPr>
          <p:cNvPr id="3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47200" y="6492890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C552653-9F30-4AC5-81DE-CE9E6251213E}"/>
              </a:ext>
            </a:extLst>
          </p:cNvPr>
          <p:cNvSpPr txBox="1"/>
          <p:nvPr/>
        </p:nvSpPr>
        <p:spPr>
          <a:xfrm>
            <a:off x="4519530" y="1013355"/>
            <a:ext cx="2886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ИТ-сервисы</a:t>
            </a:r>
            <a:endParaRPr lang="ru-RU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A947EDF8-5F29-41B5-A92F-63D7E8D233F3}"/>
              </a:ext>
            </a:extLst>
          </p:cNvPr>
          <p:cNvSpPr/>
          <p:nvPr/>
        </p:nvSpPr>
        <p:spPr>
          <a:xfrm flipV="1">
            <a:off x="571497" y="4656917"/>
            <a:ext cx="11115678" cy="7440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20443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D6177FF-8778-4C76-AE51-8281132FBAEE}"/>
              </a:ext>
            </a:extLst>
          </p:cNvPr>
          <p:cNvSpPr/>
          <p:nvPr/>
        </p:nvSpPr>
        <p:spPr>
          <a:xfrm>
            <a:off x="571496" y="4842572"/>
            <a:ext cx="11187847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Проведенная в УрФУ как предварительно, так и во время ограничений, работа по каждому из перечисленных пунктов позволила в целом </a:t>
            </a: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успешно провести весенний семестр, итоговые аттестации, летнюю приемную кампанию  и старт нового учебного года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32AE637-A25A-478F-99DC-B035DBCE3092}"/>
              </a:ext>
            </a:extLst>
          </p:cNvPr>
          <p:cNvSpPr/>
          <p:nvPr/>
        </p:nvSpPr>
        <p:spPr>
          <a:xfrm>
            <a:off x="535413" y="5646886"/>
            <a:ext cx="11187846" cy="1234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того, создан определенный задел на перспективу -  по результатам проведенной уже в условиях пандемии подготовительной работы было 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создано новое подразделение по разработке сервисов сопровождения основных процессов деятельности университета</a:t>
            </a:r>
            <a:r>
              <a:rPr lang="ru-RU" sz="1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(выделены средства (</a:t>
            </a:r>
            <a:r>
              <a:rPr lang="ru-RU" sz="1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11 млн рублей</a:t>
            </a:r>
            <a:r>
              <a:rPr lang="ru-RU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помещение, закуплено необходимое оборудование, сформирован высококвалифицированный кадровый состав программистов и аналитиков).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Институтам выделено 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</a:t>
            </a:r>
            <a:r>
              <a:rPr lang="ru-RU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млн.руб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локальную цифровую инфраструктуру и цифровизацию образовательных процессов.</a:t>
            </a:r>
            <a:endParaRPr lang="ru-RU" sz="1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566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00" y="319559"/>
            <a:ext cx="2250972" cy="434420"/>
          </a:xfrm>
        </p:spPr>
      </p:pic>
      <p:sp>
        <p:nvSpPr>
          <p:cNvPr id="3" name="Прямоугольник 2"/>
          <p:cNvSpPr/>
          <p:nvPr/>
        </p:nvSpPr>
        <p:spPr>
          <a:xfrm flipV="1">
            <a:off x="925620" y="920165"/>
            <a:ext cx="10865327" cy="216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20443"/>
              </a:solidFill>
            </a:endParaRPr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47200" y="6492890"/>
            <a:ext cx="2844800" cy="365125"/>
          </a:xfrm>
        </p:spPr>
        <p:txBody>
          <a:bodyPr/>
          <a:lstStyle/>
          <a:p>
            <a:pPr>
              <a:defRPr/>
            </a:pPr>
            <a:fld id="{8D889545-15A4-4CC8-BC28-0301F2BAEE65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>
                <a:defRPr/>
              </a:pPr>
              <a:t>9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8799" y="247843"/>
            <a:ext cx="838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Уроки пандемии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828" y="1518777"/>
            <a:ext cx="3266843" cy="733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Нарушение привычных форм проведения конференций, семинаров, симпозиумов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095" y="1060994"/>
            <a:ext cx="29813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ED14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Проблема</a:t>
            </a:r>
            <a:endParaRPr lang="ru-RU" sz="1600" u="sng" dirty="0">
              <a:solidFill>
                <a:srgbClr val="ED14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25483" y="1064740"/>
            <a:ext cx="2008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ED14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Решение</a:t>
            </a:r>
            <a:endParaRPr lang="ru-RU" sz="1600" u="sng" dirty="0">
              <a:solidFill>
                <a:srgbClr val="ED14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91593" y="1569843"/>
            <a:ext cx="2676555" cy="290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Переход в онлайн режим </a:t>
            </a:r>
          </a:p>
        </p:txBody>
      </p:sp>
      <p:cxnSp>
        <p:nvCxnSpPr>
          <p:cNvPr id="16" name="Прямая соединительная линия 15"/>
          <p:cNvCxnSpPr>
            <a:cxnSpLocks/>
          </p:cNvCxnSpPr>
          <p:nvPr/>
        </p:nvCxnSpPr>
        <p:spPr>
          <a:xfrm>
            <a:off x="3634447" y="1506030"/>
            <a:ext cx="0" cy="1160970"/>
          </a:xfrm>
          <a:prstGeom prst="line">
            <a:avLst/>
          </a:prstGeom>
          <a:ln w="38100">
            <a:solidFill>
              <a:srgbClr val="F35E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1F9ECFF-F7DF-4631-A119-867EAFBED10D}"/>
              </a:ext>
            </a:extLst>
          </p:cNvPr>
          <p:cNvSpPr/>
          <p:nvPr/>
        </p:nvSpPr>
        <p:spPr>
          <a:xfrm>
            <a:off x="6425292" y="1418987"/>
            <a:ext cx="57667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Большее по сравнению с очным режимом количество участников (поскольку дешевле, менее затратно по времени, возможность не отрываться от текущих дел).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Неограниченное количество участников  в «</a:t>
            </a:r>
            <a:r>
              <a:rPr lang="ru-RU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постерных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секциях (в традиционном очном формате количество одновременных участников ограничено площадью перед стендом и временем, в течение которого постер висит на стенде).</a:t>
            </a:r>
            <a:endParaRPr lang="ru-RU" sz="120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BCB1161F-7C75-4DDE-BF4F-3482B9060B9C}"/>
              </a:ext>
            </a:extLst>
          </p:cNvPr>
          <p:cNvCxnSpPr>
            <a:cxnSpLocks/>
          </p:cNvCxnSpPr>
          <p:nvPr/>
        </p:nvCxnSpPr>
        <p:spPr>
          <a:xfrm flipH="1">
            <a:off x="6368148" y="1442183"/>
            <a:ext cx="3633" cy="1224817"/>
          </a:xfrm>
          <a:prstGeom prst="line">
            <a:avLst/>
          </a:prstGeom>
          <a:ln w="38100">
            <a:solidFill>
              <a:srgbClr val="F35E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C3FD374-01E4-4249-A722-24757B5C9025}"/>
              </a:ext>
            </a:extLst>
          </p:cNvPr>
          <p:cNvSpPr txBox="1"/>
          <p:nvPr/>
        </p:nvSpPr>
        <p:spPr>
          <a:xfrm>
            <a:off x="8429621" y="1111356"/>
            <a:ext cx="2008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ED14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Эффекты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6EF037D9-5B6B-4CA1-9708-EDA31A8490AE}"/>
              </a:ext>
            </a:extLst>
          </p:cNvPr>
          <p:cNvSpPr/>
          <p:nvPr/>
        </p:nvSpPr>
        <p:spPr>
          <a:xfrm>
            <a:off x="228828" y="3047421"/>
            <a:ext cx="3166379" cy="667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традиционного доступа к ресурсам библиотеки и подпискам университета</a:t>
            </a:r>
            <a:endParaRPr lang="ru-RU" sz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7E81422D-44D9-409A-A3C1-47CC48B19BA6}"/>
              </a:ext>
            </a:extLst>
          </p:cNvPr>
          <p:cNvSpPr/>
          <p:nvPr/>
        </p:nvSpPr>
        <p:spPr>
          <a:xfrm>
            <a:off x="6425292" y="3047421"/>
            <a:ext cx="5537880" cy="244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Количество сеансов выросло на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29%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количество внешних пользователей на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24%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время пандемии по сравнению с аналогичным периодом 2019 года. В </a:t>
            </a:r>
            <a:r>
              <a:rPr lang="en-US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рейтинге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Webometrics — Transparent Ranking of Repositories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поднялись с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40-го на 28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из 3078.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ресурсов университетского портала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urfu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Количество внешних пользователей по сравнению с аналогичным периодом 2019 года выросло более, чем на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30%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количество сеансов более, чем на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25%.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и использование сервиса </a:t>
            </a:r>
            <a:r>
              <a:rPr lang="en-US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EZProxy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для доступа к международной периодике через университетскую сеть. Количество просмотров страниц увеличилось с 7.8 млн. штук до примерно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млн. </a:t>
            </a:r>
            <a:endParaRPr lang="ru-RU" sz="1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9B9F5D6E-94F2-468D-A15D-6AB4C7B29170}"/>
              </a:ext>
            </a:extLst>
          </p:cNvPr>
          <p:cNvSpPr/>
          <p:nvPr/>
        </p:nvSpPr>
        <p:spPr>
          <a:xfrm>
            <a:off x="3673600" y="3053750"/>
            <a:ext cx="2751692" cy="1853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электронного научного архива.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ресурсов университетского портала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urfu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и использование сервиса </a:t>
            </a:r>
            <a:r>
              <a:rPr lang="en-US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EZProxy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для доступа к международной периодике через университетскую сеть</a:t>
            </a:r>
            <a:endParaRPr lang="ru-RU" sz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232EB28-D4A2-41BC-9694-8066F20CD62B}"/>
              </a:ext>
            </a:extLst>
          </p:cNvPr>
          <p:cNvSpPr/>
          <p:nvPr/>
        </p:nvSpPr>
        <p:spPr>
          <a:xfrm>
            <a:off x="344058" y="5702929"/>
            <a:ext cx="2769055" cy="469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Нарушение работы диссертационных советов</a:t>
            </a:r>
            <a:endParaRPr lang="ru-RU" sz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43A3F9E1-80F4-4942-9B31-A7FBCD789A27}"/>
              </a:ext>
            </a:extLst>
          </p:cNvPr>
          <p:cNvSpPr/>
          <p:nvPr/>
        </p:nvSpPr>
        <p:spPr>
          <a:xfrm>
            <a:off x="3691594" y="5614669"/>
            <a:ext cx="2644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Работа диссоветов в смешанном режиме – очный формат + онлайн участие части членов диссовета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2321300A-C152-4BE8-90A4-89672022B309}"/>
              </a:ext>
            </a:extLst>
          </p:cNvPr>
          <p:cNvSpPr/>
          <p:nvPr/>
        </p:nvSpPr>
        <p:spPr>
          <a:xfrm>
            <a:off x="6424185" y="5630290"/>
            <a:ext cx="5400447" cy="1152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Частичное  решение проблемы, поскольку не позволяло защититься в «чужом» диссовете, а выехавшим иностранцам-аспирантам не позволяет до сих пор из-за закрытого сообщения между странами.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Предложение: диссертантам присутствовать дистанционно.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sz="16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5AE3F7C6-848E-4530-9AB9-0A2173870770}"/>
              </a:ext>
            </a:extLst>
          </p:cNvPr>
          <p:cNvCxnSpPr>
            <a:cxnSpLocks/>
          </p:cNvCxnSpPr>
          <p:nvPr/>
        </p:nvCxnSpPr>
        <p:spPr>
          <a:xfrm>
            <a:off x="3634447" y="3134363"/>
            <a:ext cx="0" cy="2259673"/>
          </a:xfrm>
          <a:prstGeom prst="line">
            <a:avLst/>
          </a:prstGeom>
          <a:ln w="38100">
            <a:solidFill>
              <a:srgbClr val="F35E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7F6903AB-C235-4E13-9F6E-224E61B120B1}"/>
              </a:ext>
            </a:extLst>
          </p:cNvPr>
          <p:cNvCxnSpPr>
            <a:cxnSpLocks/>
          </p:cNvCxnSpPr>
          <p:nvPr/>
        </p:nvCxnSpPr>
        <p:spPr>
          <a:xfrm>
            <a:off x="6354559" y="3138985"/>
            <a:ext cx="0" cy="2259673"/>
          </a:xfrm>
          <a:prstGeom prst="line">
            <a:avLst/>
          </a:prstGeom>
          <a:ln w="38100">
            <a:solidFill>
              <a:srgbClr val="F35E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107194D8-D513-4B2C-83EC-073933F1E193}"/>
              </a:ext>
            </a:extLst>
          </p:cNvPr>
          <p:cNvCxnSpPr>
            <a:cxnSpLocks/>
          </p:cNvCxnSpPr>
          <p:nvPr/>
        </p:nvCxnSpPr>
        <p:spPr>
          <a:xfrm>
            <a:off x="3634447" y="5742381"/>
            <a:ext cx="0" cy="750509"/>
          </a:xfrm>
          <a:prstGeom prst="line">
            <a:avLst/>
          </a:prstGeom>
          <a:ln w="38100">
            <a:solidFill>
              <a:srgbClr val="F35E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14CF002A-29E5-46DC-8F85-B3091344938C}"/>
              </a:ext>
            </a:extLst>
          </p:cNvPr>
          <p:cNvCxnSpPr>
            <a:cxnSpLocks/>
          </p:cNvCxnSpPr>
          <p:nvPr/>
        </p:nvCxnSpPr>
        <p:spPr>
          <a:xfrm>
            <a:off x="6345323" y="5737763"/>
            <a:ext cx="0" cy="707903"/>
          </a:xfrm>
          <a:prstGeom prst="line">
            <a:avLst/>
          </a:prstGeom>
          <a:ln w="38100">
            <a:solidFill>
              <a:srgbClr val="F35E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06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6365</TotalTime>
  <Words>1793</Words>
  <Application>Microsoft Macintosh PowerPoint</Application>
  <PresentationFormat>Widescreen</PresentationFormat>
  <Paragraphs>204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Бенеманский Дмитрий Алексеевич</cp:lastModifiedBy>
  <cp:revision>111</cp:revision>
  <dcterms:created xsi:type="dcterms:W3CDTF">2019-05-31T06:38:44Z</dcterms:created>
  <dcterms:modified xsi:type="dcterms:W3CDTF">2020-10-02T08:14:02Z</dcterms:modified>
</cp:coreProperties>
</file>